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BA0D78-A9A4-4069-AEF5-5F36094A5C2C}">
  <a:tblStyle styleId="{87BA0D78-A9A4-4069-AEF5-5F36094A5C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ab64fbe69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ab64fbe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in this case a “4” -&gt; can be translated to a 28*28 matrix where each position has a value, from 0 to 1, also called its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activation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value, corresponding to its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“light effect” -&gt; input for the neural network -&gt;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hidden layers are as a set of transformation functions from the input to the output -&gt; is a column matrix | learning -&gt; loss function and optimizer/gradient descent = backpropagation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ab64fbe69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ab64fbe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The neural network develops knowledge through training in the form of sub-patterns (filters) with lower dimension.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convolutional layer and the pooling layer, split the image in pieces and try to match it against those known patterns, called filters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input is then interpreted according to this new set of variables, the filters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and finally The fully connected layer then uses logic to relate that map with the images and the classification as in the simple neural networks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its inner rationale is still the same as explained before, the convolutional and the dense layers do have an </a:t>
            </a:r>
            <a:r>
              <a:rPr i="1" lang="en" sz="1000">
                <a:latin typeface="Calibri"/>
                <a:ea typeface="Calibri"/>
                <a:cs typeface="Calibri"/>
                <a:sym typeface="Calibri"/>
              </a:rPr>
              <a:t>activation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function, and the network learning is still driven by the </a:t>
            </a:r>
            <a:r>
              <a:rPr i="1" lang="en" sz="1000">
                <a:latin typeface="Calibri"/>
                <a:ea typeface="Calibri"/>
                <a:cs typeface="Calibri"/>
                <a:sym typeface="Calibri"/>
              </a:rPr>
              <a:t>loss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and the </a:t>
            </a:r>
            <a:r>
              <a:rPr i="1" lang="en" sz="1000">
                <a:latin typeface="Calibri"/>
                <a:ea typeface="Calibri"/>
                <a:cs typeface="Calibri"/>
                <a:sym typeface="Calibri"/>
              </a:rPr>
              <a:t>optimizer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functions;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ef10f077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ef10f0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ab64fbe69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ab64fbe6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this is the outcome of experimenting with the network toplogies and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Rmsprop -&gt; one implementation of the gradient descent algorithm that suits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ategorical_crossentropy -&gt; multiclass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-&gt; (identity function) zeroes the negatives = max(0,z)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Elu -&gt; (identity function) allows for smoothed negative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ab64fbe69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ab64fbe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9ef10f077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9ef10f0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Explosion of data  -&gt; still discovering how to leverage it -&gt; machine learning uses this data to find patterns and associations and discover information from it -&gt; it has been used examples -&gt; we will focus in a subset of machine learning tasks sentiment analysis that tries to understand the emotion conveyed in text data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b4e246a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b4e246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-&gt; subset of the news headlines in reuters website related to a specific company, IBM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-&gt; Dates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-&gt; imbalanced data regarding the classes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-&gt; training method, 10-fold cross validation as an example we took a sample where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-&gt; so we’ve scaled the observations form all the classes so that all have the same number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ef10f07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ef10f0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f16d97d3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f16d97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Naïve Bayes is one of the most simple machine learning classification algorithms -&gt; naive because assumes probability distributions of its features are independent.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Easy to implement in this case, the factors in the rule are easily computed from a word vector we get the conditional probability of a word being related to aspecific class, and then with the classes probability we can compute the class probability having a specific word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ab64fbe6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ab64fbe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neural networks and Deep Learning have gained substantial momentum in the research community lately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Considered effective tool to solve natural language processing tasks, which is the case of our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the data science site Kaggle, it has been the most successful to tackle NLP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ab64fbe69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ab64fbe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Artificial neural networks are the basis of deep learning where deep is associated with the number of hidden layers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 these layers will are like equations with parameters/weights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 output is then matched against the classification data resulting in an loss function.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-&gt;optimizer, implements back propagation, based on a gradient descent function, clibrates the weights of he equations so that the loss function is minimized at each training iteration and so that we reach an optimal model.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There is a bit more details about he model setup, as for instance the activation functions and there are also different kind of optimizers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621625" y="1010700"/>
            <a:ext cx="6143400" cy="23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on sentiment classification of news headlines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708700" y="3398725"/>
            <a:ext cx="6056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deep learning</a:t>
            </a:r>
            <a:endParaRPr sz="2400"/>
          </a:p>
        </p:txBody>
      </p:sp>
      <p:sp>
        <p:nvSpPr>
          <p:cNvPr id="69" name="Google Shape;69;p13"/>
          <p:cNvSpPr/>
          <p:nvPr/>
        </p:nvSpPr>
        <p:spPr>
          <a:xfrm>
            <a:off x="-99500" y="-50"/>
            <a:ext cx="2282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13" y="238250"/>
            <a:ext cx="1726681" cy="16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-99500" y="1931125"/>
            <a:ext cx="2257800" cy="29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Joao Tiago Viegas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R00157699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Higher Diploma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Science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Science and Analytics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December 2018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Artificial Neural Networks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0" y="4872900"/>
            <a:ext cx="3366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methodology</a:t>
            </a:r>
            <a:endParaRPr sz="24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525" y="1811225"/>
            <a:ext cx="5436957" cy="30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</a:t>
            </a:r>
            <a:r>
              <a:rPr lang="en" sz="2400"/>
              <a:t>Convolutional Neural Networks (CNN)</a:t>
            </a:r>
            <a:endParaRPr sz="2400"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0" y="4872900"/>
            <a:ext cx="3084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methodology</a:t>
            </a:r>
            <a:endParaRPr sz="240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00" y="2616875"/>
            <a:ext cx="2045900" cy="13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375" y="1758012"/>
            <a:ext cx="2601727" cy="30742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3658100" y="2786638"/>
            <a:ext cx="1145100" cy="1017000"/>
          </a:xfrm>
          <a:prstGeom prst="rightArrow">
            <a:avLst>
              <a:gd fmla="val 50000" name="adj1"/>
              <a:gd fmla="val 38574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models</a:t>
            </a:r>
            <a:endParaRPr sz="2400"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0" y="4872900"/>
            <a:ext cx="3084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findings</a:t>
            </a:r>
            <a:endParaRPr sz="2400"/>
          </a:p>
        </p:txBody>
      </p:sp>
      <p:graphicFrame>
        <p:nvGraphicFramePr>
          <p:cNvPr id="189" name="Google Shape;189;p25"/>
          <p:cNvGraphicFramePr/>
          <p:nvPr/>
        </p:nvGraphicFramePr>
        <p:xfrm>
          <a:off x="107225" y="196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{87BA0D78-A9A4-4069-AEF5-5F36094A5C2C}</a:tableStyleId>
              </a:tblPr>
              <a:tblGrid>
                <a:gridCol w="2400750"/>
                <a:gridCol w="2097875"/>
              </a:tblGrid>
              <a:tr h="219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layers</a:t>
                      </a:r>
                      <a:endParaRPr i="1" sz="12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i="1" sz="12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67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Dense(32, activation='relu')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Dense(32, activation='relu')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Dense(3, activation='softmax')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optimizer: rmsprop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loss: categorical_crossentropy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metrics: accuracy, recall, precision, f1_score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25"/>
          <p:cNvSpPr txBox="1"/>
          <p:nvPr/>
        </p:nvSpPr>
        <p:spPr>
          <a:xfrm>
            <a:off x="107225" y="1719200"/>
            <a:ext cx="4498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1 hidden layer</a:t>
            </a:r>
            <a:endParaRPr/>
          </a:p>
        </p:txBody>
      </p:sp>
      <p:graphicFrame>
        <p:nvGraphicFramePr>
          <p:cNvPr id="191" name="Google Shape;191;p25"/>
          <p:cNvGraphicFramePr/>
          <p:nvPr/>
        </p:nvGraphicFramePr>
        <p:xfrm>
          <a:off x="4645275" y="196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{87BA0D78-A9A4-4069-AEF5-5F36094A5C2C}</a:tableStyleId>
              </a:tblPr>
              <a:tblGrid>
                <a:gridCol w="2384400"/>
                <a:gridCol w="2114225"/>
              </a:tblGrid>
              <a:tr h="265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layers</a:t>
                      </a:r>
                      <a:endParaRPr i="1" sz="12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i="1" sz="12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67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Embedding(...)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Flatten()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Dense(1024, activation='PReLU')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Dense(3, activation='softmax')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optimizer: rmsprop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loss: categorical_crossentropy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metrics: accuracy, recall, precision, f1_score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25"/>
          <p:cNvSpPr txBox="1"/>
          <p:nvPr/>
        </p:nvSpPr>
        <p:spPr>
          <a:xfrm>
            <a:off x="4645275" y="1694000"/>
            <a:ext cx="4498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1 hidden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layer with Glove pre-trained embeddings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25"/>
          <p:cNvGraphicFramePr/>
          <p:nvPr/>
        </p:nvGraphicFramePr>
        <p:xfrm>
          <a:off x="107225" y="33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{87BA0D78-A9A4-4069-AEF5-5F36094A5C2C}</a:tableStyleId>
              </a:tblPr>
              <a:tblGrid>
                <a:gridCol w="2245575"/>
                <a:gridCol w="2253050"/>
              </a:tblGrid>
              <a:tr h="2385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51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Embedding(...)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Flatten()</a:t>
                      </a:r>
                      <a:endParaRPr sz="9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Dense(32, activation='relu')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Dense(32, activation='relu')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Dense(3, activation='softmax')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optimizer: rmsprop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loss: categorical_crossentropy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46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metrics: accuracy, recall, precision, f1_score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25"/>
          <p:cNvSpPr txBox="1"/>
          <p:nvPr/>
        </p:nvSpPr>
        <p:spPr>
          <a:xfrm>
            <a:off x="107225" y="3286950"/>
            <a:ext cx="4498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hidden layers with word embeddings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p25"/>
          <p:cNvGraphicFramePr/>
          <p:nvPr/>
        </p:nvGraphicFramePr>
        <p:xfrm>
          <a:off x="4645325" y="329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{87BA0D78-A9A4-4069-AEF5-5F36094A5C2C}</a:tableStyleId>
              </a:tblPr>
              <a:tblGrid>
                <a:gridCol w="2384350"/>
                <a:gridCol w="2114150"/>
              </a:tblGrid>
              <a:tr h="2257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25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Embedding(...)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Conv1D(8, 24, activation='relu')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GlobalMaxPooling1D()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Dense(3, activation='softmax')</a:t>
                      </a:r>
                      <a:endParaRPr sz="900">
                        <a:solidFill>
                          <a:srgbClr val="A9B7C6"/>
                        </a:solidFill>
                        <a:highlight>
                          <a:srgbClr val="2B2B2B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optimizer: rmsprop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loss: categorical_crossentropy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8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metrics: accuracy, recall, precision, f1_score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5"/>
          <p:cNvSpPr txBox="1"/>
          <p:nvPr/>
        </p:nvSpPr>
        <p:spPr>
          <a:xfrm>
            <a:off x="4645275" y="3327450"/>
            <a:ext cx="4498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One dimensional Convolutional Neural Network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- models accuracy</a:t>
            </a:r>
            <a:endParaRPr sz="2400"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0" y="4872900"/>
            <a:ext cx="3084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204" name="Google Shape;204;p26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findings</a:t>
            </a:r>
            <a:endParaRPr sz="2400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263" y="1798650"/>
            <a:ext cx="5005372" cy="307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66025" y="98900"/>
            <a:ext cx="4446300" cy="46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main findings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 1D CNN </a:t>
            </a:r>
            <a:r>
              <a:rPr lang="en" sz="1800"/>
              <a:t>achieved better accuracy</a:t>
            </a:r>
            <a:r>
              <a:rPr lang="en" sz="1800"/>
              <a:t>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layers neural network similar to simple 1D CNN;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GloVe pre-trained word embeddings vector not reflecting domain knowledge</a:t>
            </a:r>
            <a:r>
              <a:rPr lang="en" sz="1800"/>
              <a:t>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Naïve Bayes not far away;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future work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include</a:t>
            </a:r>
            <a:r>
              <a:rPr lang="en" sz="1800"/>
              <a:t> full news article content;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bigger dataset;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parameter testing;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topology experimentation;</a:t>
            </a:r>
            <a:endParaRPr/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conclusion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 txBox="1"/>
          <p:nvPr>
            <p:ph idx="2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0" y="4872900"/>
            <a:ext cx="308400" cy="27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>
                <a:solidFill>
                  <a:srgbClr val="666666"/>
                </a:solidFill>
              </a:rPr>
              <a:t>‹#›</a:t>
            </a:fld>
            <a:endParaRPr i="1" sz="800">
              <a:solidFill>
                <a:srgbClr val="666666"/>
              </a:solidFill>
            </a:endParaRPr>
          </a:p>
        </p:txBody>
      </p:sp>
      <p:graphicFrame>
        <p:nvGraphicFramePr>
          <p:cNvPr id="220" name="Google Shape;220;p28"/>
          <p:cNvGraphicFramePr/>
          <p:nvPr/>
        </p:nvGraphicFramePr>
        <p:xfrm>
          <a:off x="4850175" y="105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{87BA0D78-A9A4-4069-AEF5-5F36094A5C2C}</a:tableStyleId>
              </a:tblPr>
              <a:tblGrid>
                <a:gridCol w="2030700"/>
                <a:gridCol w="2030700"/>
              </a:tblGrid>
              <a:tr h="584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b="1"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ccuracy (avg +/- std)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Naïve Bayes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75.70% (+/- 1.58%)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hidden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layer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43.93% (+/- 5.18%)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hidden layers with word embeddings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79.88% (+/- 1.30%)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hidden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layer with Glove pre-trained embeddings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77.78% (+/- 1.90%)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 dimensional CNN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80.12% (+/- 0.85%)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891" y="-3"/>
            <a:ext cx="77181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type="title"/>
          </p:nvPr>
        </p:nvSpPr>
        <p:spPr>
          <a:xfrm>
            <a:off x="58700" y="3491750"/>
            <a:ext cx="1367100" cy="15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You!</a:t>
            </a:r>
            <a:endParaRPr sz="3000"/>
          </a:p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58700" y="22675"/>
            <a:ext cx="8170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code available @ </a:t>
            </a:r>
            <a:r>
              <a:rPr lang="en">
                <a:solidFill>
                  <a:srgbClr val="FFFFFF"/>
                </a:solidFill>
              </a:rPr>
              <a:t>https://github.com/jtviegas/studies/tree/master/cit/deep_learning/code/analysis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637075" y="1919075"/>
            <a:ext cx="5056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</a:t>
            </a:r>
            <a:r>
              <a:rPr lang="en" sz="2400"/>
              <a:t>otivation and dataset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methodology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findings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</a:t>
            </a:r>
            <a:r>
              <a:rPr lang="en" sz="2400"/>
              <a:t>onclusion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0" y="4897800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i="1" lang="en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R00157699 | Higher Diploma in Science in Data Science and Analytics | 2018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0" y="4866700"/>
            <a:ext cx="2490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dataset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344275" y="1968300"/>
            <a:ext cx="2857800" cy="2670900"/>
          </a:xfrm>
          <a:prstGeom prst="rightArrow">
            <a:avLst>
              <a:gd fmla="val 50000" name="adj1"/>
              <a:gd fmla="val 38574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8675" y="2473549"/>
            <a:ext cx="2920428" cy="1660392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197225" y="2902325"/>
            <a:ext cx="6540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api’s</a:t>
            </a:r>
            <a:endParaRPr sz="12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0" y="4872900"/>
            <a:ext cx="2490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584950" y="2649400"/>
            <a:ext cx="821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e-mail</a:t>
            </a:r>
            <a:endParaRPr sz="1200"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1264288" y="2649413"/>
            <a:ext cx="5292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sms</a:t>
            </a:r>
            <a:r>
              <a:rPr lang="en" sz="1200"/>
              <a:t> </a:t>
            </a:r>
            <a:endParaRPr sz="1200"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80150" y="3515088"/>
            <a:ext cx="14220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social</a:t>
            </a:r>
            <a:r>
              <a:rPr lang="en" sz="1200"/>
              <a:t> networks</a:t>
            </a:r>
            <a:endParaRPr sz="1200"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1932838" y="3450275"/>
            <a:ext cx="821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sensor</a:t>
            </a:r>
            <a:endParaRPr sz="1200"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1868975" y="2544113"/>
            <a:ext cx="821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podcast </a:t>
            </a:r>
            <a:endParaRPr sz="1200"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56038" y="3016725"/>
            <a:ext cx="8217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blog</a:t>
            </a:r>
            <a:endParaRPr sz="1200"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024600" y="3031113"/>
            <a:ext cx="7689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internet</a:t>
            </a:r>
            <a:endParaRPr sz="1200"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975" y="3398463"/>
            <a:ext cx="467825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900" y="3398450"/>
            <a:ext cx="989222" cy="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472" y="2696525"/>
            <a:ext cx="989225" cy="56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512" y="2681872"/>
            <a:ext cx="654001" cy="590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557800" y="2098225"/>
            <a:ext cx="24408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sentiment analysis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fraud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automatic translation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recommendation systems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security surveillance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480825" y="3346425"/>
            <a:ext cx="5292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IoT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ataset - sentiment analysis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0" y="4872900"/>
            <a:ext cx="2490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000" y="3881375"/>
            <a:ext cx="1764650" cy="9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050" y="2552400"/>
            <a:ext cx="2990350" cy="215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700" y="1860425"/>
            <a:ext cx="743902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689550" y="2476200"/>
            <a:ext cx="53853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news headlines subset from reuters;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dates range: 08.01 2007 -&gt; 02.10.2018;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9385 observations;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10-fold cross validation sample: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Training set: 8447 observations;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egative: 632, neutral: 3044, positive: 4771;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- Naïve Bayes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0" y="4872900"/>
            <a:ext cx="2490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</a:t>
            </a:r>
            <a:r>
              <a:rPr lang="en" sz="2400"/>
              <a:t>ethodology</a:t>
            </a:r>
            <a:endParaRPr sz="24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2254750"/>
            <a:ext cx="55054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neural networks?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0" y="4872900"/>
            <a:ext cx="2490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5644025" y="2519401"/>
            <a:ext cx="32952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algorithms adoption has been rising: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“...neural networks and gradient boosting machines...so far in 2016, they've been appearing in &gt;70% of winners posts.”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Anthony Goldbloom, Kaggle CEO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50" y="1811225"/>
            <a:ext cx="4303968" cy="307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methodology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r>
              <a:rPr lang="en"/>
              <a:t> - Artificial Neural Networks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10950" y="4885488"/>
            <a:ext cx="91440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800">
                <a:solidFill>
                  <a:srgbClr val="666666"/>
                </a:solidFill>
              </a:rPr>
              <a:t>A study on sentiment classification of news headlines using deep learning</a:t>
            </a:r>
            <a:r>
              <a:rPr lang="en" sz="800"/>
              <a:t> </a:t>
            </a:r>
            <a:r>
              <a:rPr i="1" lang="en" sz="800">
                <a:solidFill>
                  <a:srgbClr val="666666"/>
                </a:solidFill>
              </a:rPr>
              <a:t>| R00157699 | Higher Diploma in Science in Data Science and Analytics | 2018</a:t>
            </a:r>
            <a:endParaRPr sz="800"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0" y="4872900"/>
            <a:ext cx="249000" cy="2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800"/>
              <a:t>‹#›</a:t>
            </a:fld>
            <a:endParaRPr i="1" sz="800"/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6375800" y="0"/>
            <a:ext cx="276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methodology</a:t>
            </a:r>
            <a:endParaRPr sz="24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2222800"/>
            <a:ext cx="32956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150" y="2027538"/>
            <a:ext cx="29908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